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55" r:id="rId2"/>
    <p:sldId id="506" r:id="rId3"/>
    <p:sldId id="498" r:id="rId4"/>
    <p:sldId id="475" r:id="rId5"/>
    <p:sldId id="505" r:id="rId6"/>
    <p:sldId id="501" r:id="rId7"/>
    <p:sldId id="502" r:id="rId8"/>
    <p:sldId id="511" r:id="rId9"/>
    <p:sldId id="512" r:id="rId10"/>
    <p:sldId id="520" r:id="rId11"/>
    <p:sldId id="521" r:id="rId12"/>
    <p:sldId id="522" r:id="rId13"/>
    <p:sldId id="523" r:id="rId14"/>
    <p:sldId id="519" r:id="rId15"/>
    <p:sldId id="504" r:id="rId16"/>
    <p:sldId id="474" r:id="rId17"/>
  </p:sldIdLst>
  <p:sldSz cx="9144000" cy="6858000" type="screen4x3"/>
  <p:notesSz cx="6811963" cy="994568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187" d="100"/>
          <a:sy n="187" d="100"/>
        </p:scale>
        <p:origin x="-3160" y="-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4" d="100"/>
        <a:sy n="214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108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0F7A7-4106-4E2D-8CD3-52278F257CC0}" type="datetimeFigureOut">
              <a:rPr lang="ru-RU" smtClean="0"/>
              <a:pPr/>
              <a:t>09.06.18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8603F-10E0-48A0-94B8-0E9C52E587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1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389F0-8344-4597-97C3-3F2861384991}" type="datetimeFigureOut">
              <a:rPr lang="ru-RU" smtClean="0"/>
              <a:pPr/>
              <a:t>09.06.18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FB81D-51E6-4AA3-A024-5D0E6DB12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0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4363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09.06.18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09.06.18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09.06.18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09.06.18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09.06.18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09.06.18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09.06.18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09.06.18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09.06.18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09.06.18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09.06.18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09.06.18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36296" y="5805264"/>
            <a:ext cx="1414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Абзалова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844824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Инновационные </a:t>
            </a:r>
            <a:r>
              <a:rPr lang="ru-RU" sz="4000" dirty="0">
                <a:solidFill>
                  <a:srgbClr val="0000FF"/>
                </a:solidFill>
                <a:latin typeface="Times New Roman"/>
                <a:cs typeface="Times New Roman"/>
              </a:rPr>
              <a:t>медико-социальные подходы в практике медицинских сестер ПМСП </a:t>
            </a:r>
            <a:r>
              <a:rPr lang="ru-RU" sz="4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РК</a:t>
            </a:r>
            <a:r>
              <a:rPr lang="ru-RU" sz="4000" dirty="0">
                <a:solidFill>
                  <a:srgbClr val="0000FF"/>
                </a:solidFill>
                <a:latin typeface="Times New Roman"/>
                <a:cs typeface="Times New Roman"/>
              </a:rPr>
              <a:t/>
            </a:r>
            <a:br>
              <a:rPr lang="ru-RU" sz="4000" dirty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ru-RU" sz="4000" dirty="0">
                <a:solidFill>
                  <a:srgbClr val="0000FF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616530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 июня 2018 , </a:t>
            </a:r>
            <a:r>
              <a:rPr lang="ru-RU" sz="1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г.Астана</a:t>
            </a:r>
            <a:endParaRPr lang="ru-RU" sz="1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93496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Позитивный потенциал </a:t>
            </a:r>
            <a:endParaRPr lang="ru-RU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5472608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00FF"/>
                </a:solidFill>
                <a:latin typeface="Times New Roman"/>
                <a:cs typeface="Times New Roman"/>
              </a:rPr>
              <a:t>П</a:t>
            </a:r>
            <a:r>
              <a:rPr lang="ru-RU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омощь семьям, находящихся в трудной жизненной ситуации;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lang="ru-RU" dirty="0" smtClean="0">
                <a:solidFill>
                  <a:srgbClr val="0000FF"/>
                </a:solidFill>
                <a:latin typeface="Times New Roman"/>
                <a:cs typeface="Times New Roman"/>
              </a:rPr>
              <a:t>хват и оказание помощи социально-неблагополучным семьям и раннее вмешательство;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Формирование сознательного </a:t>
            </a:r>
            <a:r>
              <a:rPr lang="ru-RU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родительства</a:t>
            </a:r>
            <a:r>
              <a:rPr lang="ru-RU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позитивных отношений между родителями и детьми для поддержки здоровой среды в семье;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  <a:latin typeface="Times New Roman"/>
                <a:cs typeface="Times New Roman"/>
              </a:rPr>
              <a:t>Развитие детей в заботливой и безопасной окружающей семейной среде;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00FF"/>
                </a:solidFill>
                <a:latin typeface="Times New Roman"/>
                <a:cs typeface="Times New Roman"/>
              </a:rPr>
              <a:t>Снижение случаев насилия, жестокого обращения  над детьми;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00FF"/>
                </a:solidFill>
                <a:latin typeface="Times New Roman"/>
                <a:cs typeface="Times New Roman"/>
              </a:rPr>
              <a:t>Снижение уровня госпитализации, вызванной не преднамеренными и преднамеренными травмами;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00FF"/>
                </a:solidFill>
                <a:latin typeface="Times New Roman"/>
                <a:cs typeface="Times New Roman"/>
              </a:rPr>
              <a:t>Снижение материнской и детской смертности;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endParaRPr lang="ru-RU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v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4879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Самостоятельный прием семейной медицинской сестры/брата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\\192.168.0.24\обменик\Статьи\Статьи для отправки\Жексембекова Алмаш Акыштаевна\Жексембекова - фото для оформения статьи на выбор\g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2743200" cy="228599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" name="Picture 2" descr="\\192.168.0.159\work\ЗОЖ\фото\для копенгагена\IMG_10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2743200" cy="2286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3074" name="Picture 2" descr="\\192.168.0.159\work\ГУЛЬНАЗ\фото\для копенгагена\IMG_1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91000"/>
            <a:ext cx="2743200" cy="2286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3075" name="Picture 3" descr="\\192.168.0.159\work\ГУЛЬНАЗ\фото\для копенгагена\IMG_1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191000"/>
            <a:ext cx="2743200" cy="2286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58068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Беседа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семейной медсестры с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семьей и ребенком  </a:t>
            </a:r>
            <a:endParaRPr lang="ru-RU" sz="4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D:\раб стол\рабочи стол 1\фото общие\Фото Демеу 2\Cемейный консультант\20170118_124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76400"/>
            <a:ext cx="2743200" cy="2286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027" name="Picture 3" descr="D:\раб стол\рабочи стол 1\фото общие\Фото Демеу 2\Cемейный консультант\IMG-20161010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743200" cy="2286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028" name="Picture 4" descr="D:\раб стол\рабочи стол 1\фото общие\Фото Демеу 2\Cемейный консультант\IMG-20161010-WA0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267200"/>
            <a:ext cx="2743200" cy="2286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029" name="Picture 5" descr="D:\раб стол\рабочи стол 1\фото общие\Фото Демеу 2\Посещение семей\IMG-20151222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267200"/>
            <a:ext cx="2743200" cy="2286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5122" name="Picture 2" descr="\\192.168.0.159\work\ГУЛЬНАЗ\фото\патронаж\IMG_2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676400"/>
            <a:ext cx="2743200" cy="2286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53565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Обучение медицинских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сестер </a:t>
            </a:r>
            <a:r>
              <a:rPr lang="ru-RU" sz="4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основам социальной работы</a:t>
            </a:r>
            <a:endParaRPr lang="ru-RU" sz="4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7171" name="Picture 3" descr="D:\раб стол\рабочи стол 1\фото общие\Фото Демеу 2\Обучение медсестр Демеу 2\IMG-20160301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2743200" cy="2362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7172" name="Picture 4" descr="D:\раб стол\рабочи стол 1\фото общие\Фото Демеу 2\Обучение медсестр Демеу 2\IMG-20160225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2743200" cy="2286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7173" name="Picture 5" descr="D:\раб стол\рабочи стол 1\фото общие\Фото Демеу 2\Обучение медсестр Демеу 2\IMG-20160224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962400"/>
            <a:ext cx="2743200" cy="2362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7174" name="Picture 6" descr="D:\раб стол\рабочи стол 1\фото общие\Фото Демеу 2\Обучение медсестр Демеу 2\image-02-09-15-09-31-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47800"/>
            <a:ext cx="2743200" cy="2286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7175" name="Picture 7" descr="D:\раб стол\рабочи стол 1\фото общие\Фото Демеу 2\для сайта\обучение сотрудников\DSC001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447800"/>
            <a:ext cx="2743200" cy="2286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6146" name="Picture 2" descr="\\192.168.0.159\work\ГУЛЬНАЗ\фото\асель соц р\асель соц\IMG-20160302-WA0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3962400"/>
            <a:ext cx="2743200" cy="2362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64143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1100" y="6492875"/>
            <a:ext cx="5429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500034" y="142852"/>
            <a:ext cx="822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Ожидаемые результаты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0" y="0"/>
            <a:ext cx="1285882" cy="785818"/>
            <a:chOff x="8074746" y="106607"/>
            <a:chExt cx="889031" cy="512174"/>
          </a:xfrm>
          <a:effectLst>
            <a:glow>
              <a:schemeClr val="accent1">
                <a:alpha val="40000"/>
              </a:schemeClr>
            </a:glow>
          </a:effectLst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CECEB5"/>
                </a:clrFrom>
                <a:clrTo>
                  <a:srgbClr val="CECEB5">
                    <a:alpha val="0"/>
                  </a:srgbClr>
                </a:clrTo>
              </a:clrChange>
              <a:extLst/>
            </a:blip>
            <a:srcRect/>
            <a:stretch>
              <a:fillRect/>
            </a:stretch>
          </p:blipFill>
          <p:spPr bwMode="auto">
            <a:xfrm>
              <a:off x="8074746" y="106607"/>
              <a:ext cx="889031" cy="512174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8272287" y="246275"/>
              <a:ext cx="672647" cy="240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+mn-cs"/>
                </a:rPr>
                <a:t>ЕНСЗ</a:t>
              </a:r>
            </a:p>
          </p:txBody>
        </p:sp>
      </p:grpSp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42852"/>
            <a:ext cx="83575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9286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42844" y="2214554"/>
            <a:ext cx="2000264" cy="41365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Комплексный пакет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ГОБМП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уровне ПМСП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(семейный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принцип обслуживания 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самостоятельная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сестринская практика,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социальные и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психологические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услуги, школы по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укреплению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здоровья, молодежные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центры здоровья</a:t>
            </a: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Качественные медицинские услуги за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счет профессиональной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омпетенции  медсестер ; 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Удовлетворенность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аселения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комплексными  услугами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медсестер; </a:t>
            </a:r>
            <a:endParaRPr lang="ru-RU" sz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tabLst>
                <a:tab pos="265113" algn="l"/>
              </a:tabLst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Повышение солидарной</a:t>
            </a:r>
          </a:p>
          <a:p>
            <a:pPr marL="265113" indent="-265113">
              <a:tabLst>
                <a:tab pos="265113" algn="l"/>
              </a:tabLst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ответственности</a:t>
            </a:r>
          </a:p>
          <a:p>
            <a:pPr marL="265113" indent="-265113">
              <a:tabLst>
                <a:tab pos="265113" algn="l"/>
              </a:tabLst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населения;</a:t>
            </a:r>
            <a:endParaRPr lang="ru-RU" sz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 l="40000" t="7234"/>
          <a:stretch>
            <a:fillRect/>
          </a:stretch>
        </p:blipFill>
        <p:spPr bwMode="auto">
          <a:xfrm>
            <a:off x="2285984" y="857232"/>
            <a:ext cx="611091" cy="5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857232"/>
            <a:ext cx="492830" cy="49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 descr="C:\Users\Amok\Desktop\офт.png"/>
          <p:cNvPicPr>
            <a:picLocks noChangeAspect="1" noChangeArrowheads="1"/>
          </p:cNvPicPr>
          <p:nvPr/>
        </p:nvPicPr>
        <p:blipFill>
          <a:blip r:embed="rId7" cstate="print"/>
          <a:srcRect l="44458" b="18695"/>
          <a:stretch>
            <a:fillRect/>
          </a:stretch>
        </p:blipFill>
        <p:spPr bwMode="auto">
          <a:xfrm>
            <a:off x="4786314" y="571480"/>
            <a:ext cx="1285884" cy="1000132"/>
          </a:xfrm>
          <a:prstGeom prst="rect">
            <a:avLst/>
          </a:prstGeom>
          <a:noFill/>
        </p:spPr>
      </p:pic>
      <p:pic>
        <p:nvPicPr>
          <p:cNvPr id="24" name="Picture 4" descr="C:\Users\Amok\Desktop\hospital_nurs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857232"/>
            <a:ext cx="591828" cy="526550"/>
          </a:xfrm>
          <a:prstGeom prst="rect">
            <a:avLst/>
          </a:prstGeom>
          <a:noFill/>
        </p:spPr>
      </p:pic>
      <p:pic>
        <p:nvPicPr>
          <p:cNvPr id="1026" name="Picture 2" descr="C:\Users\Demeu\Desktop\модернизация по ПМСП от К.К\i (2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785794"/>
            <a:ext cx="1071570" cy="809624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6500826" y="2214554"/>
            <a:ext cx="2643174" cy="45827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buAutoNum type="arabicPeriod"/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Будет сформирована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оциально ориентированная команда медсестер на уровне ПМСП;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Будет создан мотивированный персонал 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ПМСП на достижение результатов; 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Будут внедрены Программы по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укреплению и управлению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хроническими неинфекционными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болезнями;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Медико-социальные проекты по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ФЗОЖ для мотивации населения и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ответственного отношения к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своему здоровью; 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5. Будут </a:t>
            </a: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азвиты сестринские технологии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оказании помощи хроническим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пациентам и социально уязвимым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категориям населения;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6. Повысится  престиж и авторитет 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медсестры ПМСП; 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7. Дальнейшее развитие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межсекторального</a:t>
            </a: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межведомственного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сотрудничества,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работа с сообществом по созданию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здоровой среды.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14546" y="2214554"/>
            <a:ext cx="1785950" cy="42503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Преимущество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семейной практики,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самостоятельного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сестринского приема,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работы в команде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специалистов;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Повышение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профессиональных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компетенций;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Внедрение новых медико-социальных</a:t>
            </a:r>
            <a:endParaRPr lang="ru-RU" sz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ехнологий и проектов 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деятельность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медсестры;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Доступность и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епрерывность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специалистов; 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5. Эффективные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ехнологии по формированию здоровой модели поведения населения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6.Супервизия в </a:t>
            </a:r>
            <a:r>
              <a:rPr lang="ru-RU" sz="1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сестринстве</a:t>
            </a: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071934" y="2214554"/>
            <a:ext cx="2357454" cy="37517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1.Эффективная команда </a:t>
            </a:r>
            <a:r>
              <a:rPr lang="ru-RU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медицинских сестер для  оказания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первичной медико-социально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психологической помощи и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профилактики;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2.Сокращение </a:t>
            </a:r>
            <a:r>
              <a:rPr lang="ru-RU" sz="1200" dirty="0">
                <a:solidFill>
                  <a:srgbClr val="0000FF"/>
                </a:solidFill>
                <a:latin typeface="Times New Roman"/>
                <a:cs typeface="Times New Roman"/>
              </a:rPr>
              <a:t>ненужных медицинских консультаций и уменьшение очередей к </a:t>
            </a:r>
            <a:r>
              <a:rPr lang="ru-RU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врачам и снижение жалоб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3.</a:t>
            </a:r>
            <a:r>
              <a:rPr lang="ru-RU" sz="1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Ведущая роль семейных и патронажных </a:t>
            </a:r>
            <a:r>
              <a:rPr lang="ru-RU" sz="1200" dirty="0">
                <a:solidFill>
                  <a:srgbClr val="0000FF"/>
                </a:solidFill>
                <a:latin typeface="Times New Roman"/>
                <a:cs typeface="Times New Roman"/>
              </a:rPr>
              <a:t>медсестер в выявлении, охвате и оказании помощи социально-неблагополучным семьям и раннем вмешательстве</a:t>
            </a:r>
            <a:endParaRPr lang="ru-RU" sz="1200" dirty="0" smtClean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>
                <a:solidFill>
                  <a:srgbClr val="0000CC"/>
                </a:solidFill>
                <a:latin typeface="Times New Roman"/>
                <a:cs typeface="Times New Roman"/>
              </a:rPr>
              <a:t>4</a:t>
            </a:r>
            <a:r>
              <a:rPr lang="ru-RU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. Улучшение показателей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>
                <a:solidFill>
                  <a:srgbClr val="0000CC"/>
                </a:solidFill>
                <a:latin typeface="Times New Roman"/>
                <a:cs typeface="Times New Roman"/>
              </a:rPr>
              <a:t>з</a:t>
            </a:r>
            <a:r>
              <a:rPr lang="ru-RU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доровья населения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>
                <a:solidFill>
                  <a:srgbClr val="0000CC"/>
                </a:solidFill>
                <a:latin typeface="Times New Roman"/>
                <a:cs typeface="Times New Roman"/>
              </a:rPr>
              <a:t>5. Предоставление онлайн-</a:t>
            </a:r>
            <a:r>
              <a:rPr lang="ru-RU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услуг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6. Медицинская, экономическая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ru-RU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и социальная эффективность;</a:t>
            </a:r>
          </a:p>
          <a:p>
            <a:pPr marL="228600" indent="-228600">
              <a:lnSpc>
                <a:spcPct val="90000"/>
              </a:lnSpc>
              <a:defRPr/>
            </a:pPr>
            <a:endParaRPr lang="ru-RU" sz="1200" dirty="0" smtClean="0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2844" y="1857364"/>
            <a:ext cx="2000264" cy="2862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Население</a:t>
            </a:r>
            <a:endPara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14546" y="1500174"/>
            <a:ext cx="1785950" cy="6776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Команда медицинских сестер</a:t>
            </a:r>
            <a:endPara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71934" y="1643050"/>
            <a:ext cx="2357454" cy="4801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Медицинская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организация</a:t>
            </a:r>
            <a:endPara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0826" y="1643050"/>
            <a:ext cx="250033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800100">
              <a:spcBef>
                <a:spcPct val="0"/>
              </a:spcBef>
            </a:pP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pPr lvl="0" algn="ctr" defTabSz="800100">
              <a:spcBef>
                <a:spcPct val="0"/>
              </a:spcBef>
            </a:pP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здравоохранения  </a:t>
            </a:r>
            <a:endPara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05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Администратор\Рабочий стол\конференция медсестер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>
          <a:xfrm>
            <a:off x="1115616" y="692696"/>
            <a:ext cx="6805613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1000" y="5334000"/>
            <a:ext cx="8458200" cy="14462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00CC"/>
                </a:solidFill>
                <a:latin typeface="Times New Roman" charset="0"/>
                <a:ea typeface="Calibri" charset="0"/>
                <a:cs typeface="Times New Roman" charset="0"/>
              </a:rPr>
              <a:t>Человек начинает жить лишь тогда, когда ему удается </a:t>
            </a:r>
          </a:p>
          <a:p>
            <a:pPr algn="ctr" eaLnBrk="0" hangingPunct="0"/>
            <a:r>
              <a:rPr lang="ru-RU" sz="2400" b="1">
                <a:solidFill>
                  <a:srgbClr val="0000CC"/>
                </a:solidFill>
                <a:latin typeface="Times New Roman" charset="0"/>
                <a:ea typeface="Calibri" charset="0"/>
                <a:cs typeface="Times New Roman" charset="0"/>
              </a:rPr>
              <a:t>превзойти самого себя</a:t>
            </a:r>
          </a:p>
          <a:p>
            <a:pPr algn="r" eaLnBrk="0" hangingPunct="0"/>
            <a:endParaRPr lang="kk-KZ" sz="2000" b="1">
              <a:solidFill>
                <a:srgbClr val="0000CC"/>
              </a:solidFill>
              <a:latin typeface="Times New Roman" charset="0"/>
              <a:ea typeface="Calibri" charset="0"/>
              <a:cs typeface="Times New Roman" charset="0"/>
            </a:endParaRPr>
          </a:p>
          <a:p>
            <a:pPr algn="r" eaLnBrk="0" hangingPunct="0"/>
            <a:r>
              <a:rPr lang="kk-KZ" sz="2000" b="1">
                <a:solidFill>
                  <a:srgbClr val="C00000"/>
                </a:solidFill>
                <a:latin typeface="Times New Roman" charset="0"/>
                <a:ea typeface="Calibri" charset="0"/>
                <a:cs typeface="Times New Roman" charset="0"/>
              </a:rPr>
              <a:t>А. Эйнштейн</a:t>
            </a:r>
            <a:endParaRPr lang="kk-KZ" sz="2000">
              <a:solidFill>
                <a:srgbClr val="C00000"/>
              </a:solidFill>
              <a:latin typeface="Times New Roman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0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 за внимание!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5404" y="6286520"/>
            <a:ext cx="25714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altLang="ko-KR" sz="2800" b="1" dirty="0" smtClean="0">
                <a:solidFill>
                  <a:srgbClr val="0000FF"/>
                </a:solidFill>
                <a:cs typeface="Times New Roman" pitchFamily="18" charset="0"/>
              </a:rPr>
              <a:t>Мировой опыт успешности развития ПМСП</a:t>
            </a:r>
            <a:endParaRPr lang="ru-RU" altLang="ko-KR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357430"/>
            <a:ext cx="2571768" cy="15001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2357430"/>
            <a:ext cx="2571768" cy="15001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571480"/>
            <a:ext cx="2571768" cy="1714512"/>
          </a:xfrm>
          <a:prstGeom prst="roundRect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3214678" y="571480"/>
            <a:ext cx="2538880" cy="1714512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Скругленный прямоугольник 11"/>
          <p:cNvSpPr/>
          <p:nvPr/>
        </p:nvSpPr>
        <p:spPr>
          <a:xfrm>
            <a:off x="5929322" y="571480"/>
            <a:ext cx="2538880" cy="1714512"/>
          </a:xfrm>
          <a:prstGeom prst="roundRect">
            <a:avLst/>
          </a:prstGeom>
          <a:blipFill rotWithShape="0">
            <a:blip r:embed="rId4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Скругленный прямоугольник 12"/>
          <p:cNvSpPr/>
          <p:nvPr/>
        </p:nvSpPr>
        <p:spPr>
          <a:xfrm>
            <a:off x="5929322" y="2357430"/>
            <a:ext cx="2571768" cy="15001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71802" y="3929066"/>
            <a:ext cx="2857520" cy="1428760"/>
          </a:xfrm>
          <a:prstGeom prst="roundRect">
            <a:avLst/>
          </a:prstGeom>
          <a:blipFill rotWithShape="0">
            <a:blip r:embed="rId5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2928926" y="5429264"/>
            <a:ext cx="3143272" cy="12858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5"/>
          <p:cNvGrpSpPr/>
          <p:nvPr/>
        </p:nvGrpSpPr>
        <p:grpSpPr>
          <a:xfrm>
            <a:off x="3302560" y="2958038"/>
            <a:ext cx="2538880" cy="941924"/>
            <a:chOff x="331106" y="4840909"/>
            <a:chExt cx="2538880" cy="94192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31106" y="4840909"/>
              <a:ext cx="2538880" cy="94192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331106" y="4840909"/>
              <a:ext cx="2538880" cy="941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57488" y="5473005"/>
            <a:ext cx="3214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22300">
              <a:spcBef>
                <a:spcPct val="0"/>
              </a:spcBef>
            </a:pPr>
            <a:r>
              <a:rPr lang="ru-RU" sz="1200" b="1" dirty="0" smtClean="0">
                <a:solidFill>
                  <a:srgbClr val="0000FF"/>
                </a:solidFill>
                <a:cs typeface="Times New Roman" pitchFamily="18" charset="0"/>
              </a:rPr>
              <a:t>Рациональное, эффективное использование и распределение финансовых ресурсов между первичным и вторичным уровнями оказания медицинской помощи, когда не менее 60% ресурсов направляется на первичный уровень</a:t>
            </a:r>
            <a:endParaRPr lang="ru-RU" sz="1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2428868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00FF"/>
                </a:solidFill>
                <a:cs typeface="Times New Roman" pitchFamily="18" charset="0"/>
              </a:rPr>
              <a:t>Укрепление первичного звена здравоохранения с ориентацией системы образования на семейную практику и семейный принцип обслуживания </a:t>
            </a:r>
            <a:endParaRPr lang="ru-RU" sz="1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3240" y="2571744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00FF"/>
                </a:solidFill>
                <a:cs typeface="Times New Roman" pitchFamily="18" charset="0"/>
              </a:rPr>
              <a:t>Развитие социально ориентированных  (</a:t>
            </a:r>
            <a:r>
              <a:rPr lang="ru-RU" sz="1400" b="1" dirty="0" err="1" smtClean="0">
                <a:solidFill>
                  <a:srgbClr val="0000FF"/>
                </a:solidFill>
                <a:cs typeface="Times New Roman" pitchFamily="18" charset="0"/>
              </a:rPr>
              <a:t>пациентоориентированных</a:t>
            </a:r>
            <a:r>
              <a:rPr lang="ru-RU" sz="1400" b="1" dirty="0" smtClean="0">
                <a:solidFill>
                  <a:srgbClr val="0000FF"/>
                </a:solidFill>
                <a:cs typeface="Times New Roman" pitchFamily="18" charset="0"/>
              </a:rPr>
              <a:t>) моделей ПМСП </a:t>
            </a:r>
            <a:endParaRPr lang="ru-RU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7884" y="2285992"/>
            <a:ext cx="27860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00FF"/>
                </a:solidFill>
                <a:cs typeface="Times New Roman" pitchFamily="18" charset="0"/>
              </a:rPr>
              <a:t>Солидарная ответственность самого человека, семьи, сообщества, работодателя,  частных и общественных организаций, государственной системы за профилактику и охрану здоровья</a:t>
            </a:r>
            <a:endParaRPr lang="ru-RU" sz="1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0034" y="3929066"/>
            <a:ext cx="2428891" cy="1428760"/>
          </a:xfrm>
          <a:prstGeom prst="roundRect">
            <a:avLst/>
          </a:prstGeom>
          <a:blipFill rotWithShape="0">
            <a:blip r:embed="rId6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500034" y="5429264"/>
            <a:ext cx="2357454" cy="12858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034" y="5572140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00FF"/>
                </a:solidFill>
                <a:cs typeface="Times New Roman" pitchFamily="18" charset="0"/>
              </a:rPr>
              <a:t>Многофункциональность и самостоятельность медицинских сестер – партнеров врачей</a:t>
            </a:r>
            <a:endParaRPr lang="ru-RU" sz="1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72198" y="3929067"/>
            <a:ext cx="2430313" cy="1428759"/>
          </a:xfrm>
          <a:prstGeom prst="roundRect">
            <a:avLst/>
          </a:prstGeom>
          <a:blipFill rotWithShape="0">
            <a:blip r:embed="rId7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Скругленный прямоугольник 27"/>
          <p:cNvSpPr/>
          <p:nvPr/>
        </p:nvSpPr>
        <p:spPr>
          <a:xfrm>
            <a:off x="6143636" y="5429264"/>
            <a:ext cx="2428892" cy="12858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3636" y="5357826"/>
            <a:ext cx="23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00FF"/>
                </a:solidFill>
                <a:cs typeface="Times New Roman" pitchFamily="18" charset="0"/>
              </a:rPr>
              <a:t>Комплексная интегрированная медико-социально-психологическая помощь на уровне первичного звена здравоохранения          </a:t>
            </a:r>
            <a:endParaRPr lang="ru-RU" sz="14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3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395536" y="476672"/>
            <a:ext cx="83529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ru-RU" sz="2000" dirty="0" smtClean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«</a:t>
            </a:r>
            <a:r>
              <a:rPr lang="ru-RU" sz="2000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Кто добьется успеха? Тот, кто </a:t>
            </a:r>
            <a:r>
              <a:rPr lang="ru-RU" sz="2000" b="1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быстрее других </a:t>
            </a:r>
            <a:r>
              <a:rPr lang="ru-RU" sz="2000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сумеет приспособиться </a:t>
            </a:r>
            <a:r>
              <a:rPr lang="ru-RU" sz="2000" b="1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к переменам</a:t>
            </a:r>
            <a:r>
              <a:rPr lang="ru-RU" sz="2000" dirty="0" smtClean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»</a:t>
            </a:r>
            <a:endParaRPr lang="ru-RU" sz="2000" dirty="0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179512" y="3429000"/>
            <a:ext cx="856895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ru-RU" sz="2000" dirty="0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ru-RU" dirty="0" smtClean="0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ru-RU" sz="2000" dirty="0" smtClean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«</a:t>
            </a:r>
            <a:r>
              <a:rPr lang="ru-RU" sz="2000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Каждый очередной кризис оказывается серьезнее и масштабнее предыдущего; </a:t>
            </a:r>
            <a:r>
              <a:rPr lang="ru-RU" sz="2000" dirty="0" smtClean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пока </a:t>
            </a:r>
            <a:r>
              <a:rPr lang="ru-RU" sz="2000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мы не найдем в себе </a:t>
            </a:r>
            <a:r>
              <a:rPr lang="ru-RU" sz="2000" b="1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мужество</a:t>
            </a:r>
            <a:r>
              <a:rPr lang="ru-RU" sz="2000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 изменить ту </a:t>
            </a:r>
            <a:r>
              <a:rPr lang="ru-RU" sz="2000" b="1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систему ценностей</a:t>
            </a:r>
            <a:r>
              <a:rPr lang="ru-RU" sz="2000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, которой мы до сих пор руководствовались, принимая решения»</a:t>
            </a:r>
          </a:p>
          <a:p>
            <a:pPr algn="r"/>
            <a:endParaRPr lang="ru-RU" sz="2000" i="1" dirty="0">
              <a:solidFill>
                <a:srgbClr val="C00000"/>
              </a:solidFill>
              <a:latin typeface="Times New Roman" charset="0"/>
              <a:cs typeface="Times New Roman" charset="0"/>
            </a:endParaRPr>
          </a:p>
          <a:p>
            <a:pPr algn="r"/>
            <a:r>
              <a:rPr lang="ru-RU" sz="2000" b="1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Ицхак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Адизес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00808"/>
            <a:ext cx="828092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ru-RU" dirty="0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ru-RU" sz="2000" dirty="0" smtClean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«</a:t>
            </a:r>
            <a:r>
              <a:rPr lang="ru-RU" sz="2000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Если Вы сами не способны меняться, то почему Вы думаете, что можете изменить других? </a:t>
            </a:r>
            <a:r>
              <a:rPr lang="ru-RU" sz="2000" b="1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Изменения</a:t>
            </a:r>
            <a:r>
              <a:rPr lang="ru-RU" sz="2000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 начинаются именно </a:t>
            </a:r>
            <a:r>
              <a:rPr lang="ru-RU" sz="2000" b="1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с Вас, </a:t>
            </a:r>
            <a:r>
              <a:rPr lang="ru-RU" sz="2000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но</a:t>
            </a:r>
            <a:r>
              <a:rPr lang="ru-RU" sz="2000" b="1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 сначала надо это осознать</a:t>
            </a:r>
            <a:r>
              <a:rPr lang="ru-RU" sz="2000" dirty="0" smtClean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»</a:t>
            </a:r>
          </a:p>
          <a:p>
            <a:pPr algn="r"/>
            <a:r>
              <a:rPr lang="ru-RU" sz="2000" b="1" i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Китайская мудрость</a:t>
            </a:r>
          </a:p>
          <a:p>
            <a:pPr algn="ctr"/>
            <a:endParaRPr lang="ru-RU" dirty="0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7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79512" y="1052736"/>
            <a:ext cx="8784976" cy="483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ориентированная  медицинская сестра/медбрат –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это специалист, который имеет </a:t>
            </a:r>
            <a:r>
              <a:rPr lang="ru-RU" sz="2800" b="1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целостный взгляд  на проблемы </a:t>
            </a:r>
            <a:r>
              <a:rPr lang="ru-RU" sz="2800" b="1" dirty="0" smtClean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здоровья </a:t>
            </a:r>
            <a:r>
              <a:rPr lang="ru-RU" sz="2800" b="1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и социального  положения </a:t>
            </a:r>
            <a:r>
              <a:rPr lang="ru-RU" sz="2800" b="1" dirty="0" smtClean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пациента, семьи и </a:t>
            </a:r>
            <a:r>
              <a:rPr lang="ru-RU" sz="2800" b="1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сообщества</a:t>
            </a:r>
            <a:r>
              <a:rPr lang="ru-RU" sz="2800" dirty="0" smtClean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,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работает под руководством  врача, либо самостоятельно, но в тесном  сотрудничестве 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командой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специалистов ПМСП, </a:t>
            </a: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применяет технологии медико-социальной работы с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населением и участвует в </a:t>
            </a:r>
            <a:r>
              <a:rPr lang="ru-RU" sz="2800" dirty="0" smtClean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формировании солидарной </a:t>
            </a:r>
            <a:r>
              <a:rPr lang="ru-RU" sz="2800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ответственности  у населения за свое здоровье </a:t>
            </a:r>
            <a:r>
              <a:rPr lang="ru-RU" sz="2800" b="1" dirty="0" smtClean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через  </a:t>
            </a:r>
            <a:r>
              <a:rPr lang="ru-RU" sz="2800" b="1" dirty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разностороннее  развитие </a:t>
            </a:r>
            <a:r>
              <a:rPr lang="ru-RU" sz="2800" b="1" dirty="0" smtClean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своей личности</a:t>
            </a:r>
            <a:r>
              <a:rPr lang="ru-RU" sz="2800" dirty="0" smtClean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.</a:t>
            </a: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728A7-8DAB-42B4-B1D2-57D645F8FB9B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9"/>
          <p:cNvSpPr txBox="1">
            <a:spLocks noChangeArrowheads="1"/>
          </p:cNvSpPr>
          <p:nvPr/>
        </p:nvSpPr>
        <p:spPr bwMode="auto">
          <a:xfrm>
            <a:off x="0" y="14285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Медсестра/медбрат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координатор для населения,  врача, социального работника и психолога 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16"/>
          <p:cNvGrpSpPr>
            <a:grpSpLocks/>
          </p:cNvGrpSpPr>
          <p:nvPr/>
        </p:nvGrpSpPr>
        <p:grpSpPr bwMode="auto">
          <a:xfrm>
            <a:off x="142844" y="1000108"/>
            <a:ext cx="1785950" cy="876289"/>
            <a:chOff x="1052173" y="857232"/>
            <a:chExt cx="2143841" cy="92869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52173" y="857232"/>
              <a:ext cx="2143841" cy="928694"/>
            </a:xfrm>
            <a:prstGeom prst="rect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Скрининг </a:t>
              </a:r>
              <a:endPara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7" name="TextBox 46"/>
            <p:cNvSpPr txBox="1">
              <a:spLocks noChangeArrowheads="1"/>
            </p:cNvSpPr>
            <p:nvPr/>
          </p:nvSpPr>
          <p:spPr bwMode="auto">
            <a:xfrm>
              <a:off x="2695785" y="1090581"/>
              <a:ext cx="251988" cy="338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15"/>
          <p:cNvGrpSpPr>
            <a:grpSpLocks/>
          </p:cNvGrpSpPr>
          <p:nvPr/>
        </p:nvGrpSpPr>
        <p:grpSpPr bwMode="auto">
          <a:xfrm>
            <a:off x="6858015" y="1000108"/>
            <a:ext cx="2143140" cy="1045311"/>
            <a:chOff x="4460641" y="876265"/>
            <a:chExt cx="2406891" cy="97845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460641" y="876265"/>
              <a:ext cx="2406891" cy="928695"/>
            </a:xfrm>
            <a:prstGeom prst="rect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5" name="TextBox 48"/>
            <p:cNvSpPr txBox="1">
              <a:spLocks noChangeArrowheads="1"/>
            </p:cNvSpPr>
            <p:nvPr/>
          </p:nvSpPr>
          <p:spPr bwMode="auto">
            <a:xfrm>
              <a:off x="4701331" y="1076871"/>
              <a:ext cx="1977861" cy="777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Семейный врач, </a:t>
              </a:r>
            </a:p>
            <a:p>
              <a:pPr algn="ctr"/>
              <a:r>
                <a:rPr lang="ru-RU" sz="1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Педиатр</a:t>
              </a:r>
            </a:p>
            <a:p>
              <a:pPr algn="ctr"/>
              <a:endPara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114"/>
          <p:cNvGrpSpPr>
            <a:grpSpLocks/>
          </p:cNvGrpSpPr>
          <p:nvPr/>
        </p:nvGrpSpPr>
        <p:grpSpPr bwMode="auto">
          <a:xfrm>
            <a:off x="6904037" y="2362200"/>
            <a:ext cx="2025681" cy="781048"/>
            <a:chOff x="6929279" y="1590668"/>
            <a:chExt cx="1500303" cy="92869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929279" y="1590668"/>
              <a:ext cx="1500303" cy="928694"/>
            </a:xfrm>
            <a:prstGeom prst="rect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3" name="TextBox 49"/>
            <p:cNvSpPr txBox="1">
              <a:spLocks noChangeArrowheads="1"/>
            </p:cNvSpPr>
            <p:nvPr/>
          </p:nvSpPr>
          <p:spPr bwMode="auto">
            <a:xfrm>
              <a:off x="7318473" y="1818944"/>
              <a:ext cx="755452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Психолог </a:t>
              </a:r>
              <a:endPara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13"/>
          <p:cNvGrpSpPr>
            <a:grpSpLocks/>
          </p:cNvGrpSpPr>
          <p:nvPr/>
        </p:nvGrpSpPr>
        <p:grpSpPr bwMode="auto">
          <a:xfrm>
            <a:off x="6858016" y="4500574"/>
            <a:ext cx="2071702" cy="1220089"/>
            <a:chOff x="7072330" y="4929198"/>
            <a:chExt cx="1428760" cy="122009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072330" y="4929198"/>
              <a:ext cx="1428760" cy="928694"/>
            </a:xfrm>
            <a:prstGeom prst="rect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1" name="TextBox 50"/>
            <p:cNvSpPr txBox="1">
              <a:spLocks noChangeArrowheads="1"/>
            </p:cNvSpPr>
            <p:nvPr/>
          </p:nvSpPr>
          <p:spPr bwMode="auto">
            <a:xfrm>
              <a:off x="7132195" y="5072070"/>
              <a:ext cx="1317037" cy="1077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Отделение ЗОЖ, Школы здоровья</a:t>
              </a:r>
            </a:p>
            <a:p>
              <a:pPr algn="ctr"/>
              <a:r>
                <a:rPr lang="ru-RU" sz="1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110"/>
          <p:cNvGrpSpPr>
            <a:grpSpLocks/>
          </p:cNvGrpSpPr>
          <p:nvPr/>
        </p:nvGrpSpPr>
        <p:grpSpPr bwMode="auto">
          <a:xfrm>
            <a:off x="6929454" y="3357562"/>
            <a:ext cx="1990708" cy="928687"/>
            <a:chOff x="4886832" y="5572140"/>
            <a:chExt cx="1613995" cy="92869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886832" y="5572140"/>
              <a:ext cx="1613995" cy="928694"/>
            </a:xfrm>
            <a:prstGeom prst="rect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9" name="TextBox 52"/>
            <p:cNvSpPr txBox="1">
              <a:spLocks noChangeArrowheads="1"/>
            </p:cNvSpPr>
            <p:nvPr/>
          </p:nvSpPr>
          <p:spPr bwMode="auto">
            <a:xfrm>
              <a:off x="4992691" y="5715018"/>
              <a:ext cx="1508136" cy="584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Социальный работник</a:t>
              </a:r>
              <a:endPara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 bwMode="auto">
          <a:xfrm>
            <a:off x="142844" y="3571876"/>
            <a:ext cx="1785950" cy="92868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Организации на территории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112"/>
          <p:cNvGrpSpPr>
            <a:grpSpLocks/>
          </p:cNvGrpSpPr>
          <p:nvPr/>
        </p:nvGrpSpPr>
        <p:grpSpPr bwMode="auto">
          <a:xfrm>
            <a:off x="500034" y="5715016"/>
            <a:ext cx="2428892" cy="938234"/>
            <a:chOff x="-271466" y="4714883"/>
            <a:chExt cx="1650209" cy="10661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271466" y="4714883"/>
              <a:ext cx="1650209" cy="1066112"/>
            </a:xfrm>
            <a:prstGeom prst="rect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Иммунопрофилактика </a:t>
              </a:r>
              <a:endPara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7" name="TextBox 54"/>
            <p:cNvSpPr txBox="1">
              <a:spLocks noChangeArrowheads="1"/>
            </p:cNvSpPr>
            <p:nvPr/>
          </p:nvSpPr>
          <p:spPr bwMode="auto">
            <a:xfrm>
              <a:off x="-271466" y="4714884"/>
              <a:ext cx="121921" cy="38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109"/>
          <p:cNvGrpSpPr>
            <a:grpSpLocks/>
          </p:cNvGrpSpPr>
          <p:nvPr/>
        </p:nvGrpSpPr>
        <p:grpSpPr bwMode="auto">
          <a:xfrm>
            <a:off x="142844" y="2214554"/>
            <a:ext cx="1785950" cy="928687"/>
            <a:chOff x="7358263" y="3071810"/>
            <a:chExt cx="1714520" cy="928694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7358263" y="3071810"/>
              <a:ext cx="1714520" cy="928694"/>
            </a:xfrm>
            <a:prstGeom prst="rect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5" name="TextBox 108"/>
            <p:cNvSpPr txBox="1">
              <a:spLocks noChangeArrowheads="1"/>
            </p:cNvSpPr>
            <p:nvPr/>
          </p:nvSpPr>
          <p:spPr bwMode="auto">
            <a:xfrm>
              <a:off x="7621065" y="3367081"/>
              <a:ext cx="1242440" cy="338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Лаборатория </a:t>
              </a:r>
              <a:endPara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6"/>
          <p:cNvGrpSpPr>
            <a:grpSpLocks/>
          </p:cNvGrpSpPr>
          <p:nvPr/>
        </p:nvGrpSpPr>
        <p:grpSpPr bwMode="auto">
          <a:xfrm>
            <a:off x="2057400" y="1905000"/>
            <a:ext cx="4800600" cy="3452813"/>
            <a:chOff x="1214414" y="2000240"/>
            <a:chExt cx="6357982" cy="3286148"/>
          </a:xfrm>
          <a:solidFill>
            <a:schemeClr val="bg1"/>
          </a:solidFill>
        </p:grpSpPr>
        <p:sp>
          <p:nvSpPr>
            <p:cNvPr id="4" name="Овал 3"/>
            <p:cNvSpPr/>
            <p:nvPr/>
          </p:nvSpPr>
          <p:spPr>
            <a:xfrm>
              <a:off x="1214414" y="2000240"/>
              <a:ext cx="6357982" cy="328614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1441485" y="2470055"/>
              <a:ext cx="3406062" cy="22860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Семейные медсестра/ медбрат</a:t>
              </a:r>
              <a:endPara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44"/>
          <p:cNvGrpSpPr>
            <a:grpSpLocks/>
          </p:cNvGrpSpPr>
          <p:nvPr/>
        </p:nvGrpSpPr>
        <p:grpSpPr bwMode="auto">
          <a:xfrm>
            <a:off x="142844" y="4643446"/>
            <a:ext cx="2143140" cy="928688"/>
            <a:chOff x="-331947" y="4714884"/>
            <a:chExt cx="3731223" cy="928694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-331947" y="4714884"/>
              <a:ext cx="3731223" cy="928694"/>
            </a:xfrm>
            <a:prstGeom prst="rect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3" name="TextBox 146"/>
            <p:cNvSpPr txBox="1">
              <a:spLocks noChangeArrowheads="1"/>
            </p:cNvSpPr>
            <p:nvPr/>
          </p:nvSpPr>
          <p:spPr bwMode="auto">
            <a:xfrm>
              <a:off x="-83199" y="4881587"/>
              <a:ext cx="3261248" cy="584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Патронаж, активы,</a:t>
              </a:r>
            </a:p>
            <a:p>
              <a:pPr algn="ctr"/>
              <a:r>
                <a:rPr lang="ru-RU" sz="1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посещения на дому</a:t>
              </a:r>
              <a:endPara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29" name="TextBox 64"/>
          <p:cNvSpPr txBox="1">
            <a:spLocks noChangeArrowheads="1"/>
          </p:cNvSpPr>
          <p:nvPr/>
        </p:nvSpPr>
        <p:spPr bwMode="auto">
          <a:xfrm>
            <a:off x="4876800" y="4343400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НАСЕЛЕНИЕ</a:t>
            </a:r>
          </a:p>
        </p:txBody>
      </p:sp>
      <p:pic>
        <p:nvPicPr>
          <p:cNvPr id="9230" name="Picture 3" descr="C:\Documents and Settings\Администратор\Рабочий стол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667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Овал 36"/>
          <p:cNvSpPr/>
          <p:nvPr/>
        </p:nvSpPr>
        <p:spPr>
          <a:xfrm>
            <a:off x="5334000" y="32004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14876" y="1000108"/>
            <a:ext cx="2000264" cy="78581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Смотровой кабинет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43108" y="1000108"/>
            <a:ext cx="1928826" cy="78581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Диспансеризация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28992" y="5786454"/>
            <a:ext cx="2714644" cy="928694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Служба семейного 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Консультирования (патронажная медсестра)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114"/>
          <p:cNvGrpSpPr>
            <a:grpSpLocks/>
          </p:cNvGrpSpPr>
          <p:nvPr/>
        </p:nvGrpSpPr>
        <p:grpSpPr bwMode="auto">
          <a:xfrm>
            <a:off x="6500826" y="5786454"/>
            <a:ext cx="2214578" cy="830997"/>
            <a:chOff x="6929279" y="1590667"/>
            <a:chExt cx="1500303" cy="988085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6929279" y="1590668"/>
              <a:ext cx="1500303" cy="928694"/>
            </a:xfrm>
            <a:prstGeom prst="rect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9"/>
            <p:cNvSpPr txBox="1">
              <a:spLocks noChangeArrowheads="1"/>
            </p:cNvSpPr>
            <p:nvPr/>
          </p:nvSpPr>
          <p:spPr bwMode="auto">
            <a:xfrm>
              <a:off x="7088010" y="1590667"/>
              <a:ext cx="1168919" cy="988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КЗР и Школа</a:t>
              </a:r>
            </a:p>
            <a:p>
              <a:pPr algn="ctr"/>
              <a:r>
                <a:rPr lang="ru-RU" sz="1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по подготовке </a:t>
              </a:r>
            </a:p>
            <a:p>
              <a:pPr algn="ctr"/>
              <a:r>
                <a:rPr lang="ru-RU" sz="1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к родам</a:t>
              </a:r>
              <a:endPara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01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314528"/>
          </a:xfrm>
        </p:spPr>
        <p:txBody>
          <a:bodyPr>
            <a:normAutofit fontScale="92500"/>
          </a:bodyPr>
          <a:lstStyle/>
          <a:p>
            <a:pPr algn="just">
              <a:buClr>
                <a:srgbClr val="C00000"/>
              </a:buClr>
              <a:buFont typeface="Wingdings" charset="2"/>
              <a:buChar char="u"/>
            </a:pPr>
            <a:r>
              <a:rPr lang="ru-RU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Ключевая </a:t>
            </a:r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роль в оказании медицинских услуг  </a:t>
            </a:r>
            <a:r>
              <a:rPr lang="ru-RU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в организации ПМСП принадлежит медицинским сестрам, как </a:t>
            </a:r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партнерам</a:t>
            </a:r>
            <a:r>
              <a:rPr lang="ru-RU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врачей;</a:t>
            </a:r>
          </a:p>
          <a:p>
            <a:pPr algn="just">
              <a:buClr>
                <a:srgbClr val="C00000"/>
              </a:buClr>
              <a:buFont typeface="Wingdings" charset="2"/>
              <a:buChar char="u"/>
            </a:pPr>
            <a:r>
              <a:rPr lang="ru-RU" sz="2200" b="1" dirty="0" smtClean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Эффективное наставничество</a:t>
            </a:r>
            <a:r>
              <a:rPr lang="ru-RU" sz="2200" dirty="0" smtClean="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 на базах практики с моральной и материальной поддержкой наставников: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взращивать у медсестер аналитический и научный склад ума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овладения </a:t>
            </a:r>
            <a:r>
              <a:rPr lang="ru-RU" sz="22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методами разрешения проблемных ситуаций и активной самостоятельной </a:t>
            </a:r>
            <a:r>
              <a:rPr lang="ru-RU" sz="22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деятельности и умению </a:t>
            </a:r>
            <a:r>
              <a:rPr lang="ru-RU" sz="22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работать в команде;</a:t>
            </a:r>
            <a:r>
              <a:rPr lang="ru-RU" sz="22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(«Сестринское дело – это искусство, которое требует организации, практической и научной подготовки» </a:t>
            </a:r>
            <a:r>
              <a:rPr lang="ru-RU" sz="2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Флоренс</a:t>
            </a:r>
            <a:r>
              <a:rPr lang="ru-RU" sz="2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Найтингейл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 smtClean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22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-</a:t>
            </a:r>
            <a:r>
              <a:rPr lang="ru-RU" sz="2200" b="1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развивать </a:t>
            </a:r>
            <a:r>
              <a:rPr lang="ru-RU" sz="2200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способности медсестры к непрерывному </a:t>
            </a:r>
            <a:r>
              <a:rPr lang="ru-RU" sz="22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профессиональному  обучению с целью приобретения новых навыков  и актуализации старых. Это возможно в самообучающихся организациях; 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22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- </a:t>
            </a:r>
            <a:r>
              <a:rPr lang="ru-RU" sz="2200" b="1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развивать высокие личностные качества </a:t>
            </a:r>
            <a:r>
              <a:rPr lang="ru-RU" sz="2200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для осознания своей роли  </a:t>
            </a:r>
            <a:r>
              <a:rPr lang="ru-RU" sz="22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и ценности  в оздоровлении общества. Это возможно в организациях, где есть высокая степень развитости  корпоративной культуры;</a:t>
            </a:r>
          </a:p>
          <a:p>
            <a:pPr algn="just">
              <a:buClr>
                <a:srgbClr val="C00000"/>
              </a:buClr>
              <a:buFont typeface="Wingdings" charset="0"/>
              <a:buChar char="v"/>
            </a:pPr>
            <a:endParaRPr lang="ru-RU" sz="2400" dirty="0" smtClean="0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pPr algn="just"/>
            <a:endParaRPr lang="ru-RU" sz="2400" dirty="0" smtClean="0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  <a:p>
            <a:endParaRPr lang="ru-RU" sz="2400" dirty="0">
              <a:latin typeface="Calibri" charset="0"/>
            </a:endParaRP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457200" y="116632"/>
            <a:ext cx="8291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Как создать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медсестру новой формации  и укрепить </a:t>
            </a:r>
            <a:r>
              <a:rPr lang="ru-RU" sz="2400" b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ее  авторитет на уровне </a:t>
            </a:r>
            <a:r>
              <a:rPr lang="ru-RU" sz="2400" b="1" dirty="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ПМСП?</a:t>
            </a:r>
            <a:endParaRPr lang="ru-RU" sz="2400" b="1" dirty="0">
              <a:solidFill>
                <a:srgbClr val="C0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3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534400" cy="5289450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C00000"/>
              </a:buClr>
              <a:buFont typeface="Wingdings" charset="2"/>
              <a:buChar char="u"/>
            </a:pPr>
            <a:r>
              <a:rPr lang="ru-RU" sz="2000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о</a:t>
            </a:r>
            <a:r>
              <a:rPr lang="ru-RU" sz="2000" b="1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пределение индикаторов, </a:t>
            </a:r>
            <a:r>
              <a:rPr lang="ru-RU" sz="20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оценивающих деятельность медицинских сестер;</a:t>
            </a:r>
          </a:p>
          <a:p>
            <a:pPr algn="just">
              <a:buClr>
                <a:srgbClr val="C00000"/>
              </a:buClr>
              <a:buFont typeface="Wingdings" charset="2"/>
              <a:buChar char="u"/>
            </a:pPr>
            <a:r>
              <a:rPr lang="ru-RU" sz="20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с</a:t>
            </a:r>
            <a:r>
              <a:rPr lang="ru-RU" sz="20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оздание </a:t>
            </a:r>
            <a:r>
              <a:rPr lang="ru-RU" sz="2000" b="1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Независимого сестринского комитета </a:t>
            </a:r>
            <a:r>
              <a:rPr lang="ru-RU" sz="20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из числа опытных экспертов в организации ПМСП;</a:t>
            </a:r>
          </a:p>
          <a:p>
            <a:pPr algn="just">
              <a:buClr>
                <a:srgbClr val="C00000"/>
              </a:buClr>
              <a:buFont typeface="Wingdings" charset="2"/>
              <a:buChar char="u"/>
            </a:pPr>
            <a:r>
              <a:rPr lang="ru-RU" sz="2000" b="1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подготовка </a:t>
            </a:r>
            <a:r>
              <a:rPr lang="ru-RU" sz="2000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сестер-тренеров, сестер-</a:t>
            </a:r>
            <a:r>
              <a:rPr lang="ru-RU" sz="20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лидеров,</a:t>
            </a:r>
            <a:r>
              <a:rPr lang="ru-RU" sz="2000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сестер-наставников, сестер с научной степенью, сестер-менеджеров, сестер-консультантов по вопросам здорового образа жизни, сестер-</a:t>
            </a:r>
            <a:r>
              <a:rPr lang="ru-RU" sz="20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супервизоров, специалиста по сестринскому аудиту ;</a:t>
            </a:r>
          </a:p>
          <a:p>
            <a:pPr algn="just">
              <a:buClr>
                <a:srgbClr val="C00000"/>
              </a:buClr>
              <a:buFont typeface="Wingdings" charset="2"/>
              <a:buChar char="u"/>
            </a:pPr>
            <a:r>
              <a:rPr lang="ru-RU" sz="2000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возможность обогащения в области сестринского дела </a:t>
            </a:r>
            <a:r>
              <a:rPr lang="ru-RU" sz="20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путем</a:t>
            </a:r>
            <a:r>
              <a:rPr lang="ru-RU" sz="2000" b="1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обмена </a:t>
            </a:r>
            <a:r>
              <a:rPr lang="ru-RU" sz="20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опыта,  публикаций в профессиональных журналах, участия в конференциях, семинарах,  мастер-классах, учебных турах;</a:t>
            </a:r>
          </a:p>
          <a:p>
            <a:pPr algn="just">
              <a:buClr>
                <a:srgbClr val="C00000"/>
              </a:buClr>
              <a:buFont typeface="Wingdings" charset="2"/>
              <a:buChar char="u"/>
            </a:pPr>
            <a:r>
              <a:rPr lang="ru-RU" sz="2000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создание учебных фильмов  по деятельности медсестер </a:t>
            </a:r>
            <a:r>
              <a:rPr lang="ru-RU" sz="20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в </a:t>
            </a:r>
            <a:r>
              <a:rPr lang="ru-RU" sz="20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области ПМСП</a:t>
            </a:r>
            <a:r>
              <a:rPr lang="ru-RU" sz="20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;</a:t>
            </a:r>
          </a:p>
          <a:p>
            <a:pPr algn="just">
              <a:buClr>
                <a:srgbClr val="C00000"/>
              </a:buClr>
              <a:buFont typeface="Wingdings" charset="2"/>
              <a:buChar char="u"/>
            </a:pPr>
            <a:r>
              <a:rPr lang="ru-RU" sz="2000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у</a:t>
            </a:r>
            <a:r>
              <a:rPr lang="ru-RU" sz="2000" b="1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силение влиятельной роли сообщества профессионалов </a:t>
            </a:r>
            <a:r>
              <a:rPr lang="ru-RU" sz="20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в сестринском деле для продвижения стратегии по </a:t>
            </a:r>
            <a:r>
              <a:rPr lang="ru-RU" sz="2000" dirty="0" err="1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сестринству</a:t>
            </a:r>
            <a:r>
              <a:rPr lang="ru-RU" sz="20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  </a:t>
            </a:r>
          </a:p>
          <a:p>
            <a:pPr algn="just">
              <a:buClr>
                <a:srgbClr val="C00000"/>
              </a:buClr>
              <a:buFont typeface="Wingdings" charset="2"/>
              <a:buChar char="u"/>
            </a:pPr>
            <a:r>
              <a:rPr lang="ru-RU" sz="20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ш</a:t>
            </a:r>
            <a:r>
              <a:rPr lang="ru-RU" sz="20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ирокое использование </a:t>
            </a:r>
            <a:r>
              <a:rPr lang="ru-RU" sz="2000" b="1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IT-технологий </a:t>
            </a:r>
            <a:r>
              <a:rPr lang="ru-RU" sz="20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в деятельности медсестры </a:t>
            </a:r>
            <a:endParaRPr lang="ru-RU" sz="2000" dirty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20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2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817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Универсально –прогрессивная модель патронажного сестринского обслуживания </a:t>
            </a:r>
            <a:endParaRPr lang="ru-RU" sz="32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520114" cy="2928958"/>
          </a:xfrm>
        </p:spPr>
        <p:txBody>
          <a:bodyPr>
            <a:normAutofit/>
          </a:bodyPr>
          <a:lstStyle/>
          <a:p>
            <a:pPr algn="di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Это смешанная модель патронажных посещений на дому для помощи семьям с средним и высоким уровнем неблагополучия, в обеспечении наиболее подходящих  ресурсов для детей до 5 лет  в плане общего </a:t>
            </a:r>
            <a:r>
              <a:rPr lang="ru-RU" sz="2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ухода,питания</a:t>
            </a:r>
            <a:r>
              <a:rPr lang="ru-RU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здоровья, предотвращения последствий социального неблагополучия </a:t>
            </a:r>
            <a:endParaRPr lang="ru-RU" sz="28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074" name="Picture 2" descr="C:\Users\Demeu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3528817" cy="2643206"/>
          </a:xfrm>
          <a:prstGeom prst="rect">
            <a:avLst/>
          </a:prstGeom>
          <a:noFill/>
        </p:spPr>
      </p:pic>
      <p:pic>
        <p:nvPicPr>
          <p:cNvPr id="3075" name="Picture 3" descr="C:\Users\Demeu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00504"/>
            <a:ext cx="3857652" cy="2699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737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323528" y="6295"/>
            <a:ext cx="8820472" cy="6159009"/>
            <a:chOff x="323528" y="6295"/>
            <a:chExt cx="8820472" cy="6159009"/>
          </a:xfrm>
        </p:grpSpPr>
        <p:sp>
          <p:nvSpPr>
            <p:cNvPr id="5" name="Стрелка вверх 4"/>
            <p:cNvSpPr/>
            <p:nvPr/>
          </p:nvSpPr>
          <p:spPr>
            <a:xfrm>
              <a:off x="8279904" y="548680"/>
              <a:ext cx="864096" cy="5616624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5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Сл</a:t>
              </a:r>
              <a:r>
                <a:rPr lang="ru-RU" sz="2500" dirty="0" smtClean="0">
                  <a:solidFill>
                    <a:srgbClr val="C00000"/>
                  </a:solidFill>
                  <a:cs typeface="Times New Roman" pitchFamily="18" charset="0"/>
                </a:rPr>
                <a:t>ожность услуг</a:t>
              </a:r>
              <a:endParaRPr lang="ru-RU" sz="25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8287335">
              <a:off x="69215" y="413469"/>
              <a:ext cx="2092882" cy="1278533"/>
            </a:xfrm>
            <a:prstGeom prst="triangle">
              <a:avLst>
                <a:gd name="adj" fmla="val 5104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 anchorCtr="0"/>
            <a:lstStyle/>
            <a:p>
              <a:pPr algn="ctr"/>
              <a:r>
                <a:rPr lang="ru-RU" dirty="0" smtClean="0">
                  <a:solidFill>
                    <a:srgbClr val="0000FF"/>
                  </a:solidFill>
                  <a:cs typeface="Times New Roman" pitchFamily="18" charset="0"/>
                </a:rPr>
                <a:t>Ведение случая</a:t>
              </a:r>
              <a:endParaRPr lang="ru-RU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4" name="Блок-схема: извлечение 3"/>
            <p:cNvSpPr/>
            <p:nvPr/>
          </p:nvSpPr>
          <p:spPr>
            <a:xfrm>
              <a:off x="323528" y="458781"/>
              <a:ext cx="6984776" cy="5616624"/>
            </a:xfrm>
            <a:prstGeom prst="flowChartExtra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err="1" smtClean="0">
                  <a:solidFill>
                    <a:srgbClr val="C00000"/>
                  </a:solidFill>
                  <a:cs typeface="Times New Roman" pitchFamily="18" charset="0"/>
                </a:rPr>
                <a:t>Предупре</a:t>
              </a:r>
              <a:endParaRPr lang="ru-RU" sz="2200" dirty="0" smtClean="0">
                <a:solidFill>
                  <a:srgbClr val="C00000"/>
                </a:solidFill>
                <a:cs typeface="Times New Roman" pitchFamily="18" charset="0"/>
              </a:endParaRPr>
            </a:p>
            <a:p>
              <a:pPr algn="ctr"/>
              <a:r>
                <a:rPr lang="ru-RU" sz="2200" dirty="0" err="1" smtClean="0">
                  <a:solidFill>
                    <a:srgbClr val="C00000"/>
                  </a:solidFill>
                  <a:cs typeface="Times New Roman" pitchFamily="18" charset="0"/>
                </a:rPr>
                <a:t>ждение</a:t>
              </a:r>
              <a:r>
                <a:rPr lang="ru-RU" sz="2200" dirty="0" smtClean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</a:p>
            <a:p>
              <a:pPr algn="ctr"/>
              <a:endParaRPr lang="ru-RU" sz="800" dirty="0" smtClean="0">
                <a:cs typeface="Times New Roman" pitchFamily="18" charset="0"/>
              </a:endParaRPr>
            </a:p>
            <a:p>
              <a:pPr algn="ctr"/>
              <a:r>
                <a:rPr lang="ru-RU" sz="2300" dirty="0" smtClean="0">
                  <a:solidFill>
                    <a:srgbClr val="245590"/>
                  </a:solidFill>
                  <a:cs typeface="Times New Roman" pitchFamily="18" charset="0"/>
                </a:rPr>
                <a:t>Связь /</a:t>
              </a:r>
            </a:p>
            <a:p>
              <a:pPr algn="ctr"/>
              <a:r>
                <a:rPr lang="ru-RU" sz="2300" dirty="0" smtClean="0">
                  <a:solidFill>
                    <a:srgbClr val="245590"/>
                  </a:solidFill>
                  <a:cs typeface="Times New Roman" pitchFamily="18" charset="0"/>
                </a:rPr>
                <a:t>направление</a:t>
              </a:r>
            </a:p>
            <a:p>
              <a:pPr algn="ctr"/>
              <a:endParaRPr lang="ru-RU" sz="800" dirty="0" smtClean="0">
                <a:cs typeface="Times New Roman" pitchFamily="18" charset="0"/>
              </a:endParaRPr>
            </a:p>
            <a:p>
              <a:pPr algn="ctr"/>
              <a:r>
                <a:rPr lang="ru-RU" sz="2300" dirty="0" smtClean="0">
                  <a:solidFill>
                    <a:srgbClr val="0000FF"/>
                  </a:solidFill>
                  <a:cs typeface="Times New Roman" pitchFamily="18" charset="0"/>
                </a:rPr>
                <a:t>Определение</a:t>
              </a:r>
            </a:p>
            <a:p>
              <a:pPr algn="ctr"/>
              <a:endParaRPr lang="ru-RU" sz="800" dirty="0" smtClean="0">
                <a:solidFill>
                  <a:srgbClr val="0000FF"/>
                </a:solidFill>
                <a:cs typeface="Times New Roman" pitchFamily="18" charset="0"/>
              </a:endParaRPr>
            </a:p>
            <a:p>
              <a:pPr algn="ctr"/>
              <a:r>
                <a:rPr lang="ru-RU" sz="2300" dirty="0" smtClean="0">
                  <a:solidFill>
                    <a:srgbClr val="0000FF"/>
                  </a:solidFill>
                  <a:cs typeface="Times New Roman" pitchFamily="18" charset="0"/>
                </a:rPr>
                <a:t>Скрининг</a:t>
              </a:r>
            </a:p>
            <a:p>
              <a:pPr algn="ctr"/>
              <a:endParaRPr lang="ru-RU" sz="800" dirty="0" smtClean="0">
                <a:solidFill>
                  <a:srgbClr val="0000FF"/>
                </a:solidFill>
                <a:cs typeface="Times New Roman" pitchFamily="18" charset="0"/>
              </a:endParaRPr>
            </a:p>
            <a:p>
              <a:pPr algn="ctr"/>
              <a:r>
                <a:rPr lang="ru-RU" sz="2300" dirty="0" smtClean="0">
                  <a:solidFill>
                    <a:srgbClr val="0000FF"/>
                  </a:solidFill>
                  <a:cs typeface="Times New Roman" pitchFamily="18" charset="0"/>
                </a:rPr>
                <a:t>Наставничество</a:t>
              </a:r>
            </a:p>
            <a:p>
              <a:pPr algn="ctr"/>
              <a:endParaRPr lang="ru-RU" sz="800" dirty="0" smtClean="0">
                <a:solidFill>
                  <a:srgbClr val="0000FF"/>
                </a:solidFill>
                <a:cs typeface="Times New Roman" pitchFamily="18" charset="0"/>
              </a:endParaRPr>
            </a:p>
            <a:p>
              <a:pPr algn="ctr"/>
              <a:r>
                <a:rPr lang="ru-RU" sz="2300" dirty="0" smtClean="0">
                  <a:solidFill>
                    <a:srgbClr val="0000FF"/>
                  </a:solidFill>
                  <a:cs typeface="Times New Roman" pitchFamily="18" charset="0"/>
                </a:rPr>
                <a:t>Поддержка</a:t>
              </a:r>
            </a:p>
            <a:p>
              <a:pPr algn="ctr"/>
              <a:r>
                <a:rPr lang="ru-RU" sz="2300" dirty="0" smtClean="0">
                  <a:solidFill>
                    <a:srgbClr val="0000FF"/>
                  </a:solidFill>
                  <a:cs typeface="Times New Roman" pitchFamily="18" charset="0"/>
                </a:rPr>
                <a:t>Рекомендации</a:t>
              </a:r>
            </a:p>
            <a:p>
              <a:pPr algn="ctr"/>
              <a:r>
                <a:rPr lang="ru-RU" sz="2300" dirty="0" smtClean="0">
                  <a:solidFill>
                    <a:srgbClr val="0000FF"/>
                  </a:solidFill>
                  <a:cs typeface="Times New Roman" pitchFamily="18" charset="0"/>
                </a:rPr>
                <a:t>Консультирование</a:t>
              </a:r>
            </a:p>
            <a:p>
              <a:pPr algn="ctr"/>
              <a:r>
                <a:rPr lang="ru-RU" sz="2300" dirty="0" smtClean="0">
                  <a:solidFill>
                    <a:srgbClr val="0000FF"/>
                  </a:solidFill>
                  <a:cs typeface="Times New Roman" pitchFamily="18" charset="0"/>
                </a:rPr>
                <a:t>Информирование</a:t>
              </a:r>
            </a:p>
            <a:p>
              <a:pPr algn="ctr"/>
              <a:endParaRPr lang="ru-RU" sz="23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H="1">
              <a:off x="539552" y="476672"/>
              <a:ext cx="360040" cy="432048"/>
            </a:xfrm>
            <a:prstGeom prst="straightConnector1">
              <a:avLst/>
            </a:prstGeom>
            <a:ln w="28575">
              <a:solidFill>
                <a:srgbClr val="1FBB3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467544" y="548680"/>
              <a:ext cx="504056" cy="288032"/>
            </a:xfrm>
            <a:prstGeom prst="straightConnector1">
              <a:avLst/>
            </a:prstGeom>
            <a:ln w="28575">
              <a:solidFill>
                <a:srgbClr val="1FBB3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Скругленный прямоугольник 8"/>
            <p:cNvSpPr/>
            <p:nvPr/>
          </p:nvSpPr>
          <p:spPr>
            <a:xfrm>
              <a:off x="5292080" y="4725144"/>
              <a:ext cx="3096344" cy="129614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1FB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cs typeface="Times New Roman" pitchFamily="18" charset="0"/>
                </a:rPr>
                <a:t>Универсальная</a:t>
              </a:r>
            </a:p>
            <a:p>
              <a:pPr algn="ctr"/>
              <a:r>
                <a:rPr lang="ru-RU" sz="1400" dirty="0" smtClean="0">
                  <a:solidFill>
                    <a:srgbClr val="0000FF"/>
                  </a:solidFill>
                  <a:cs typeface="Times New Roman" pitchFamily="18" charset="0"/>
                </a:rPr>
                <a:t>Пропаганда здорового образа жизни, выполнение родительских  обязательств,  мониторинг  развития ребенка,  доступ к выплатам и услугам</a:t>
              </a:r>
              <a:endParaRPr lang="ru-RU" sz="1400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292080" y="3429000"/>
              <a:ext cx="2808312" cy="86409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cs typeface="Times New Roman" pitchFamily="18" charset="0"/>
                </a:rPr>
                <a:t>Усиленная </a:t>
              </a:r>
            </a:p>
            <a:p>
              <a:pPr algn="ctr"/>
              <a:r>
                <a:rPr lang="ru-RU" sz="1400" dirty="0" smtClean="0">
                  <a:solidFill>
                    <a:srgbClr val="0000FF"/>
                  </a:solidFill>
                  <a:cs typeface="Times New Roman" pitchFamily="18" charset="0"/>
                </a:rPr>
                <a:t>Рекомендации, связь с другими службами</a:t>
              </a:r>
              <a:endParaRPr lang="ru-RU" sz="1400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076056" y="2204864"/>
              <a:ext cx="2880320" cy="79208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cs typeface="Times New Roman" pitchFamily="18" charset="0"/>
                </a:rPr>
                <a:t>Интенсивная </a:t>
              </a:r>
            </a:p>
            <a:p>
              <a:pPr algn="ctr"/>
              <a:r>
                <a:rPr lang="ru-RU" sz="1400" dirty="0" smtClean="0">
                  <a:solidFill>
                    <a:srgbClr val="0000FF"/>
                  </a:solidFill>
                  <a:cs typeface="Times New Roman" pitchFamily="18" charset="0"/>
                </a:rPr>
                <a:t>Междисциплинарное ведение случая</a:t>
              </a:r>
              <a:endParaRPr lang="ru-RU" sz="1400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32040" y="4581128"/>
              <a:ext cx="1080120" cy="36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2">
                      <a:lumMod val="75000"/>
                    </a:schemeClr>
                  </a:solidFill>
                  <a:cs typeface="Times New Roman" pitchFamily="18" charset="0"/>
                </a:rPr>
                <a:t>все</a:t>
              </a:r>
              <a:endParaRPr lang="ru-RU" sz="2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4716016" y="3212976"/>
              <a:ext cx="1728192" cy="3600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  <a:cs typeface="Times New Roman" pitchFamily="18" charset="0"/>
                </a:rPr>
                <a:t>несколько</a:t>
              </a:r>
              <a:endParaRPr 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4572000" y="1928802"/>
              <a:ext cx="1152128" cy="43204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00FF"/>
                  </a:solidFill>
                  <a:cs typeface="Times New Roman" pitchFamily="18" charset="0"/>
                </a:rPr>
                <a:t>мало</a:t>
              </a:r>
              <a:endParaRPr lang="ru-RU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18" name="Трапеция 17"/>
            <p:cNvSpPr/>
            <p:nvPr/>
          </p:nvSpPr>
          <p:spPr>
            <a:xfrm rot="18204620">
              <a:off x="569528" y="1172819"/>
              <a:ext cx="2927334" cy="1057727"/>
            </a:xfrm>
            <a:prstGeom prst="trapezoid">
              <a:avLst>
                <a:gd name="adj" fmla="val 41166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00FF"/>
                  </a:solidFill>
                  <a:cs typeface="Times New Roman" pitchFamily="18" charset="0"/>
                </a:rPr>
                <a:t>Ребенок, благополучие, </a:t>
              </a:r>
            </a:p>
            <a:p>
              <a:pPr algn="ctr"/>
              <a:r>
                <a:rPr lang="ru-RU" dirty="0" smtClean="0">
                  <a:solidFill>
                    <a:srgbClr val="0000FF"/>
                  </a:solidFill>
                  <a:cs typeface="Times New Roman" pitchFamily="18" charset="0"/>
                </a:rPr>
                <a:t>услуги</a:t>
              </a:r>
              <a:endParaRPr lang="ru-RU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285984" y="642918"/>
              <a:ext cx="432048" cy="21602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2267744" y="908720"/>
              <a:ext cx="1080120" cy="64807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2267744" y="1970949"/>
              <a:ext cx="720080" cy="432048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1979712" y="2475005"/>
              <a:ext cx="648072" cy="432048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61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4220</TotalTime>
  <Words>1064</Words>
  <Application>Microsoft Macintosh PowerPoint</Application>
  <PresentationFormat>Экран (4:3)</PresentationFormat>
  <Paragraphs>199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Универсально –прогрессивная модель патронажного сестринского обслуживания </vt:lpstr>
      <vt:lpstr>Презентация PowerPoint</vt:lpstr>
      <vt:lpstr>Позитивный потенциал </vt:lpstr>
      <vt:lpstr>Самостоятельный прием семейной медицинской сестры/брата</vt:lpstr>
      <vt:lpstr>Беседа семейной медсестры с семьей и ребенком  </vt:lpstr>
      <vt:lpstr>Обучение медицинских сестер основам социальной работы</vt:lpstr>
      <vt:lpstr>Ожидаемые результаты </vt:lpstr>
      <vt:lpstr>Презентация PowerPoint</vt:lpstr>
      <vt:lpstr>Благодарю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Путь духовного лидера</dc:title>
  <dc:creator>RA</dc:creator>
  <cp:lastModifiedBy>Роза</cp:lastModifiedBy>
  <cp:revision>264</cp:revision>
  <cp:lastPrinted>2018-06-09T14:13:01Z</cp:lastPrinted>
  <dcterms:modified xsi:type="dcterms:W3CDTF">2018-06-09T14:28:47Z</dcterms:modified>
</cp:coreProperties>
</file>